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handoutMasterIdLst>
    <p:handoutMasterId r:id="rId14"/>
  </p:handoutMasterIdLst>
  <p:sldIdLst>
    <p:sldId id="281" r:id="rId3"/>
    <p:sldId id="319" r:id="rId4"/>
    <p:sldId id="340" r:id="rId6"/>
    <p:sldId id="330" r:id="rId7"/>
    <p:sldId id="336" r:id="rId8"/>
    <p:sldId id="338" r:id="rId9"/>
    <p:sldId id="334" r:id="rId10"/>
    <p:sldId id="332" r:id="rId11"/>
    <p:sldId id="339" r:id="rId12"/>
    <p:sldId id="335" r:id="rId13"/>
  </p:sldIdLst>
  <p:sldSz cx="12193270" cy="6858000"/>
  <p:notesSz cx="6858000" cy="9144000"/>
  <p:defaultTextStyle>
    <a:defPPr>
      <a:defRPr lang="en-US"/>
    </a:defPPr>
    <a:lvl1pPr marL="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6600"/>
    <a:srgbClr val="DC243F"/>
    <a:srgbClr val="E73A1C"/>
    <a:srgbClr val="308DA2"/>
    <a:srgbClr val="242424"/>
    <a:srgbClr val="D34328"/>
    <a:srgbClr val="F4A628"/>
    <a:srgbClr val="2C3533"/>
    <a:srgbClr val="553A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7" autoAdjust="0"/>
    <p:restoredTop sz="94646"/>
  </p:normalViewPr>
  <p:slideViewPr>
    <p:cSldViewPr snapToGrid="0" snapToObjects="1">
      <p:cViewPr>
        <p:scale>
          <a:sx n="100" d="100"/>
          <a:sy n="100" d="100"/>
        </p:scale>
        <p:origin x="-948" y="-606"/>
      </p:cViewPr>
      <p:guideLst>
        <p:guide orient="horz" pos="2222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B6EE2-E416-534D-A38E-36FCDFBAE2A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true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1EB31-7C84-7045-8BFC-EA6955735D6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685514" y="1143000"/>
            <a:ext cx="5486972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true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true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true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true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true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true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true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true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true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true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true"/>
          <p:nvPr userDrawn="true"/>
        </p:nvSpPr>
        <p:spPr>
          <a:xfrm>
            <a:off x="4143155" y="4093452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600"/>
            <a:r>
              <a:rPr kumimoji="1" lang="zh-CN" altLang="en-US" sz="1335" dirty="0" smtClean="0">
                <a:solidFill>
                  <a:srgbClr val="000000"/>
                </a:solidFill>
                <a:latin typeface="Century Gothic"/>
                <a:ea typeface="微软雅黑" panose="020B0503020204020204" charset="-122"/>
              </a:rPr>
              <a:t>点击</a:t>
            </a:r>
            <a:r>
              <a:rPr kumimoji="1" lang="en-US" altLang="zh-CN" sz="1335" dirty="0" smtClean="0">
                <a:solidFill>
                  <a:srgbClr val="000000"/>
                </a:solidFill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Logo</a:t>
            </a:r>
            <a:r>
              <a:rPr kumimoji="1" lang="zh-CN" altLang="en-US" sz="1335" dirty="0" smtClean="0">
                <a:solidFill>
                  <a:srgbClr val="000000"/>
                </a:solidFill>
                <a:latin typeface="Century Gothic"/>
                <a:ea typeface="微软雅黑" panose="020B0503020204020204" charset="-122"/>
              </a:rPr>
              <a:t>获取更多优质模板（放映模式）</a:t>
            </a:r>
            <a:endParaRPr kumimoji="1" lang="zh-CN" altLang="en-US" sz="1335" dirty="0">
              <a:solidFill>
                <a:srgbClr val="000000"/>
              </a:solidFill>
              <a:latin typeface="Century Gothic"/>
              <a:ea typeface="微软雅黑" panose="020B0503020204020204" charset="-122"/>
            </a:endParaRPr>
          </a:p>
        </p:txBody>
      </p:sp>
      <p:pic>
        <p:nvPicPr>
          <p:cNvPr id="6" name="图片 5">
            <a:hlinkClick r:id="rId2"/>
          </p:cNvPr>
          <p:cNvPicPr>
            <a:picLocks noChangeAspect="true"/>
          </p:cNvPicPr>
          <p:nvPr userDrawn="true"/>
        </p:nvPicPr>
        <p:blipFill>
          <a:blip r:embed="rId3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4267200" y="2862560"/>
            <a:ext cx="3048000" cy="402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true"/>
        </p:nvSpPr>
        <p:spPr>
          <a:xfrm>
            <a:off x="440661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65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标注</a:t>
            </a:r>
            <a:endParaRPr lang="zh-CN" altLang="en-US" sz="186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4" name="矩形 3"/>
          <p:cNvSpPr/>
          <p:nvPr userDrawn="true"/>
        </p:nvSpPr>
        <p:spPr>
          <a:xfrm>
            <a:off x="2858045" y="841948"/>
            <a:ext cx="1336033" cy="329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5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字体使用 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en-US" altLang="zh-CN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en-US" altLang="zh-CN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en-US" altLang="zh-CN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r>
              <a:rPr lang="zh-CN" altLang="en-US" sz="1335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行距</a:t>
            </a:r>
            <a:endParaRPr lang="en-US" altLang="zh-CN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en-US" altLang="zh-CN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r>
              <a:rPr lang="zh-CN" altLang="en-US" sz="1335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背景图片出处</a:t>
            </a:r>
            <a:endParaRPr lang="zh-CN" altLang="en-US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zh-CN" altLang="en-US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r>
              <a:rPr lang="zh-CN" altLang="en-US" sz="1335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声明</a:t>
            </a:r>
            <a:endParaRPr lang="en-US" altLang="zh-CN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5" name="矩形 4"/>
          <p:cNvSpPr/>
          <p:nvPr userDrawn="true"/>
        </p:nvSpPr>
        <p:spPr>
          <a:xfrm>
            <a:off x="4395623" y="841948"/>
            <a:ext cx="3612598" cy="3825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5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英文 </a:t>
            </a:r>
            <a:r>
              <a:rPr lang="en-US" altLang="zh-CN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Century </a:t>
            </a:r>
            <a:r>
              <a:rPr lang="en-US" altLang="zh-CN" sz="1335" dirty="0" smtClean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Gothic</a:t>
            </a:r>
            <a:endParaRPr lang="en-US" altLang="zh-CN" sz="1335" dirty="0" smtClean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r>
              <a:rPr lang="zh-CN" altLang="en-US" sz="1335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中文 微软雅黑</a:t>
            </a:r>
            <a:endParaRPr lang="en-US" altLang="zh-CN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en-US" altLang="zh-CN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r>
              <a:rPr lang="zh-CN" altLang="en-US" sz="1335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正文 </a:t>
            </a:r>
            <a:r>
              <a:rPr lang="en-US" altLang="zh-CN" sz="1335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1.3</a:t>
            </a:r>
            <a:endParaRPr lang="en-US" altLang="zh-CN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en-US" altLang="zh-CN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r>
              <a:rPr lang="en-US" altLang="zh-CN" sz="1335" dirty="0" err="1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cn.bing.com</a:t>
            </a:r>
            <a:endParaRPr lang="zh-CN" altLang="en-US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endParaRPr lang="zh-CN" altLang="en-US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prstClr val="white"/>
                </a:solidFill>
              </a:rPr>
              <a:t>互联网是一个开放共享的平台</a:t>
            </a:r>
            <a:endParaRPr lang="zh-CN" altLang="en-US" sz="1335" dirty="0">
              <a:solidFill>
                <a:prstClr val="white"/>
              </a:solidFill>
            </a:endParaRPr>
          </a:p>
          <a:p>
            <a:pPr>
              <a:lnSpc>
                <a:spcPct val="130000"/>
              </a:lnSpc>
            </a:pPr>
            <a:r>
              <a:rPr kumimoji="1" lang="en-US" altLang="zh-CN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OfficePLUS</a:t>
            </a:r>
            <a:r>
              <a:rPr lang="zh-CN" altLang="en-US" sz="1335" dirty="0" smtClean="0">
                <a:solidFill>
                  <a:prstClr val="white"/>
                </a:solidFill>
              </a:rPr>
              <a:t> 部分</a:t>
            </a:r>
            <a:r>
              <a:rPr lang="zh-CN" altLang="en-US" sz="1335" dirty="0">
                <a:solidFill>
                  <a:prstClr val="white"/>
                </a:solidFill>
              </a:rPr>
              <a:t>设计灵感与元素来源于网络</a:t>
            </a:r>
            <a:endParaRPr lang="zh-CN" altLang="en-US" sz="1335" dirty="0">
              <a:solidFill>
                <a:prstClr val="white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prstClr val="white"/>
                </a:solidFill>
              </a:rPr>
              <a:t>如有建议请</a:t>
            </a:r>
            <a:r>
              <a:rPr lang="zh-CN" altLang="en-US" sz="1335" dirty="0" smtClean="0">
                <a:solidFill>
                  <a:prstClr val="white"/>
                </a:solidFill>
              </a:rPr>
              <a:t>联系 </a:t>
            </a:r>
            <a:r>
              <a:rPr lang="zh-CN" altLang="en-US" sz="1335" dirty="0" smtClean="0">
                <a:solidFill>
                  <a:prstClr val="white"/>
                </a:solidFill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officeplus@microsoft.com</a:t>
            </a:r>
            <a:endParaRPr lang="en-US" altLang="zh-CN" sz="1335" dirty="0" smtClean="0">
              <a:solidFill>
                <a:srgbClr val="FFFFFF"/>
              </a:solidFill>
              <a:latin typeface="Segoe UI Light" panose="020B0502040204020203" charset="0"/>
              <a:ea typeface="Segoe UI Light" panose="020B0502040204020203" charset="0"/>
              <a:cs typeface="Segoe UI Light" panose="020B0502040204020203" charset="0"/>
            </a:endParaRPr>
          </a:p>
        </p:txBody>
      </p:sp>
      <p:sp>
        <p:nvSpPr>
          <p:cNvPr id="6" name="矩形 5"/>
          <p:cNvSpPr/>
          <p:nvPr userDrawn="true"/>
        </p:nvSpPr>
        <p:spPr>
          <a:xfrm>
            <a:off x="440661" y="182445"/>
            <a:ext cx="81624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106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OfficePLUS</a:t>
            </a:r>
            <a:endParaRPr lang="zh-CN" altLang="en-US" sz="1065" dirty="0">
              <a:solidFill>
                <a:schemeClr val="bg1"/>
              </a:solidFill>
              <a:latin typeface="Segoe UI Light" panose="020B0502040204020203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1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6096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609600" rtl="0" eaLnBrk="1" latinLnBrk="0" hangingPunct="1">
        <a:spcBef>
          <a:spcPct val="20000"/>
        </a:spcBef>
        <a:buFont typeface="Arial" panose="020B0604020202020204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609600" rtl="0" eaLnBrk="1" latinLnBrk="0" hangingPunct="1">
        <a:spcBef>
          <a:spcPct val="20000"/>
        </a:spcBef>
        <a:buFont typeface="Arial" panose="020B0604020202020204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609600" rtl="0" eaLnBrk="1" latinLnBrk="0" hangingPunct="1">
        <a:spcBef>
          <a:spcPct val="20000"/>
        </a:spcBef>
        <a:buFont typeface="Arial" panose="020B0604020202020204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609600" rtl="0" eaLnBrk="1" latinLnBrk="0" hangingPunct="1">
        <a:spcBef>
          <a:spcPct val="20000"/>
        </a:spcBef>
        <a:buFont typeface="Arial" panose="020B0604020202020204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">
            <a:alphaModFix amt="8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45845" y="2372199"/>
            <a:ext cx="9229969" cy="185650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true"/>
          <p:nvPr/>
        </p:nvSpPr>
        <p:spPr>
          <a:xfrm>
            <a:off x="954404" y="2608590"/>
            <a:ext cx="1028382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altLang="zh-CN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小标宋简体" panose="02000000000000000000" pitchFamily="65" charset="-122"/>
                <a:ea typeface="方正小标宋简体" panose="02000000000000000000" pitchFamily="65" charset="-122"/>
                <a:cs typeface="黑体" panose="02010609060101010101" charset="-122"/>
              </a:rPr>
              <a:t>沈阳市</a:t>
            </a:r>
            <a:r>
              <a:rPr lang="zh-CN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小标宋简体" panose="02000000000000000000" pitchFamily="65" charset="-122"/>
                <a:ea typeface="方正小标宋简体" panose="02000000000000000000" pitchFamily="65" charset="-122"/>
                <a:cs typeface="黑体" panose="02010609060101010101" charset="-122"/>
              </a:rPr>
              <a:t>应急管理</a:t>
            </a:r>
            <a:r>
              <a:rPr altLang="zh-CN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小标宋简体" panose="02000000000000000000" pitchFamily="65" charset="-122"/>
                <a:ea typeface="方正小标宋简体" panose="02000000000000000000" pitchFamily="65" charset="-122"/>
                <a:cs typeface="黑体" panose="02010609060101010101" charset="-122"/>
              </a:rPr>
              <a:t>局</a:t>
            </a:r>
            <a:endParaRPr lang="en-US" altLang="zh-CN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小标宋简体" panose="02000000000000000000" pitchFamily="65" charset="-122"/>
              <a:ea typeface="方正小标宋简体" panose="02000000000000000000" pitchFamily="65" charset="-122"/>
              <a:cs typeface="黑体" panose="02010609060101010101" charset="-122"/>
            </a:endParaRPr>
          </a:p>
          <a:p>
            <a:pPr algn="ctr"/>
            <a:r>
              <a:rPr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小标宋简体" panose="02000000000000000000" pitchFamily="65" charset="-122"/>
                <a:ea typeface="方正小标宋简体" panose="02000000000000000000" pitchFamily="65" charset="-122"/>
                <a:cs typeface="黑体" panose="02010609060101010101" charset="-122"/>
              </a:rPr>
              <a:t>202</a:t>
            </a: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小标宋简体" panose="02000000000000000000" pitchFamily="65" charset="-122"/>
                <a:ea typeface="方正小标宋简体" panose="02000000000000000000" pitchFamily="65" charset="-122"/>
                <a:cs typeface="黑体" panose="02010609060101010101" charset="-122"/>
              </a:rPr>
              <a:t>2</a:t>
            </a:r>
            <a:r>
              <a:rPr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小标宋简体" panose="02000000000000000000" pitchFamily="65" charset="-122"/>
                <a:ea typeface="方正小标宋简体" panose="02000000000000000000" pitchFamily="65" charset="-122"/>
                <a:cs typeface="黑体" panose="02010609060101010101" charset="-122"/>
              </a:rPr>
              <a:t>年政府信息公开工作年度报告</a:t>
            </a:r>
            <a:endParaRPr kumimoji="1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小标宋简体" panose="02000000000000000000" pitchFamily="65" charset="-122"/>
              <a:ea typeface="方正小标宋简体" panose="02000000000000000000" pitchFamily="65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标注 6"/>
          <p:cNvSpPr/>
          <p:nvPr/>
        </p:nvSpPr>
        <p:spPr>
          <a:xfrm>
            <a:off x="-2592" y="4739697"/>
            <a:ext cx="5621365" cy="922216"/>
          </a:xfrm>
          <a:prstGeom prst="wedgeRectCallout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true"/>
          <p:nvPr/>
        </p:nvSpPr>
        <p:spPr>
          <a:xfrm>
            <a:off x="-438150" y="4808028"/>
            <a:ext cx="6463326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ClrTx/>
              <a:buSzTx/>
              <a:buNone/>
            </a:pPr>
            <a:r>
              <a:rPr lang="zh-CN" altLang="zh-CN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其他需要报告的事项</a:t>
            </a:r>
            <a:endParaRPr altLang="zh-CN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黑体" panose="02010609060101010101" charset="-122"/>
            </a:endParaRPr>
          </a:p>
        </p:txBody>
      </p:sp>
      <p:sp>
        <p:nvSpPr>
          <p:cNvPr id="6" name="流程图: 内部贮存 5"/>
          <p:cNvSpPr/>
          <p:nvPr/>
        </p:nvSpPr>
        <p:spPr>
          <a:xfrm>
            <a:off x="0" y="5789295"/>
            <a:ext cx="12193588" cy="800100"/>
          </a:xfrm>
          <a:prstGeom prst="flowChartInternalStorage">
            <a:avLst/>
          </a:prstGeom>
          <a:solidFill>
            <a:schemeClr val="bg2">
              <a:lumMod val="75000"/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442402" y="5928172"/>
            <a:ext cx="483044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本年度无其他需要报告的事项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">
            <a:alphaModFix amt="8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标注 6"/>
          <p:cNvSpPr/>
          <p:nvPr/>
        </p:nvSpPr>
        <p:spPr>
          <a:xfrm>
            <a:off x="873220" y="424872"/>
            <a:ext cx="2563447" cy="922216"/>
          </a:xfrm>
          <a:prstGeom prst="wedgeRectCallout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true"/>
          <p:nvPr/>
        </p:nvSpPr>
        <p:spPr>
          <a:xfrm>
            <a:off x="883137" y="499008"/>
            <a:ext cx="2553530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ClrTx/>
              <a:buSzTx/>
              <a:buNone/>
            </a:pPr>
            <a:r>
              <a:rPr altLang="zh-CN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总体情况</a:t>
            </a:r>
            <a:endParaRPr altLang="zh-CN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黑体" panose="02010609060101010101" charset="-122"/>
            </a:endParaRPr>
          </a:p>
        </p:txBody>
      </p:sp>
      <p:sp>
        <p:nvSpPr>
          <p:cNvPr id="6" name="流程图: 内部贮存 5"/>
          <p:cNvSpPr/>
          <p:nvPr/>
        </p:nvSpPr>
        <p:spPr>
          <a:xfrm>
            <a:off x="0" y="1656367"/>
            <a:ext cx="12193588" cy="4628685"/>
          </a:xfrm>
          <a:prstGeom prst="flowChartInternalStorage">
            <a:avLst/>
          </a:prstGeom>
          <a:solidFill>
            <a:schemeClr val="bg2">
              <a:lumMod val="75000"/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true"/>
          <p:nvPr/>
        </p:nvSpPr>
        <p:spPr>
          <a:xfrm>
            <a:off x="1533021" y="2356653"/>
            <a:ext cx="9069389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  <a:cs typeface="微软雅黑" panose="020B0503020204020204" charset="-122"/>
              </a:rPr>
              <a:t>    </a:t>
            </a:r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2022</a:t>
            </a: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年，沈阳市应急管理局在市委、市政府的领导下，以习近平新时代中国特色社会主义思想为指导，全面贯彻落实国家和省、市有关决策部署，认真执行市政务公开工作办公室印发的《沈阳市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2022</a:t>
            </a: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年政务公开工作要点》《关于做好政务公开自查工作的通知》等工作要求，以公开促落实、促规范、促服务，进一步提高了政府信息公开工作的质量和实效，让人民群众享有更多的知情权、参与权、监督权。</a:t>
            </a:r>
            <a:endParaRPr lang="zh-CN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标注 6"/>
          <p:cNvSpPr/>
          <p:nvPr/>
        </p:nvSpPr>
        <p:spPr>
          <a:xfrm>
            <a:off x="873220" y="424872"/>
            <a:ext cx="5980871" cy="922216"/>
          </a:xfrm>
          <a:prstGeom prst="wedgeRectCallout">
            <a:avLst/>
          </a:prstGeom>
          <a:solidFill>
            <a:srgbClr val="0066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true"/>
          <p:nvPr/>
        </p:nvSpPr>
        <p:spPr>
          <a:xfrm>
            <a:off x="883136" y="499008"/>
            <a:ext cx="5970955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ClrTx/>
              <a:buSzTx/>
              <a:buNone/>
            </a:pPr>
            <a:r>
              <a:rPr lang="zh-CN" alt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加强主动公开工作力度</a:t>
            </a:r>
            <a:endParaRPr altLang="zh-CN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黑体" panose="02010609060101010101" charset="-122"/>
            </a:endParaRPr>
          </a:p>
        </p:txBody>
      </p:sp>
      <p:sp>
        <p:nvSpPr>
          <p:cNvPr id="6" name="流程图: 内部贮存 5"/>
          <p:cNvSpPr/>
          <p:nvPr/>
        </p:nvSpPr>
        <p:spPr>
          <a:xfrm>
            <a:off x="0" y="1656368"/>
            <a:ext cx="12193588" cy="5201632"/>
          </a:xfrm>
          <a:prstGeom prst="flowChartInternalStorage">
            <a:avLst/>
          </a:prstGeom>
          <a:solidFill>
            <a:schemeClr val="bg2">
              <a:lumMod val="75000"/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zh-CN" altLang="zh-CN" dirty="0" smtClean="0"/>
          </a:p>
        </p:txBody>
      </p:sp>
      <p:sp>
        <p:nvSpPr>
          <p:cNvPr id="2" name="TextBox 1"/>
          <p:cNvSpPr txBox="true"/>
          <p:nvPr/>
        </p:nvSpPr>
        <p:spPr>
          <a:xfrm>
            <a:off x="6508040" y="2590456"/>
            <a:ext cx="5562306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   </a:t>
            </a:r>
            <a:r>
              <a:rPr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2022年，局门户网站发布信息2677条，局微博发布信息262条，微信公众号推送信息146条，单日阅读量6000+人次。同时，不断拓宽主动公开形式，加强与中国应急管理报、人民日报、新闻头条、986电台等媒体合作，联动开设应急专栏等栏目，加强信息公开宣传。</a:t>
            </a:r>
            <a:endParaRPr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</p:txBody>
      </p:sp>
      <p:pic>
        <p:nvPicPr>
          <p:cNvPr id="3" name="图片 2" descr="2023-12-15_09-51-23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774825" y="2940685"/>
            <a:ext cx="4907280" cy="3268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标注 6"/>
          <p:cNvSpPr/>
          <p:nvPr/>
        </p:nvSpPr>
        <p:spPr>
          <a:xfrm>
            <a:off x="873220" y="424872"/>
            <a:ext cx="6523003" cy="922216"/>
          </a:xfrm>
          <a:prstGeom prst="wedgeRectCallout">
            <a:avLst/>
          </a:prstGeom>
          <a:solidFill>
            <a:srgbClr val="0066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true"/>
          <p:nvPr/>
        </p:nvSpPr>
        <p:spPr>
          <a:xfrm>
            <a:off x="883136" y="499008"/>
            <a:ext cx="6513087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ClrTx/>
              <a:buSzTx/>
              <a:buNone/>
            </a:pPr>
            <a:r>
              <a:rPr lang="zh-CN" alt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提高依申请公开办理质量</a:t>
            </a:r>
            <a:endParaRPr altLang="zh-CN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黑体" panose="02010609060101010101" charset="-122"/>
            </a:endParaRPr>
          </a:p>
        </p:txBody>
      </p:sp>
      <p:sp>
        <p:nvSpPr>
          <p:cNvPr id="6" name="流程图: 内部贮存 5"/>
          <p:cNvSpPr/>
          <p:nvPr/>
        </p:nvSpPr>
        <p:spPr>
          <a:xfrm>
            <a:off x="0" y="1656368"/>
            <a:ext cx="12193588" cy="5201632"/>
          </a:xfrm>
          <a:prstGeom prst="flowChartInternalStorage">
            <a:avLst/>
          </a:prstGeom>
          <a:solidFill>
            <a:schemeClr val="bg2">
              <a:lumMod val="75000"/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true"/>
          <p:nvPr/>
        </p:nvSpPr>
        <p:spPr>
          <a:xfrm>
            <a:off x="1600029" y="5075866"/>
            <a:ext cx="899353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2022年度信息公开网受理办结依申请公开16件</a:t>
            </a:r>
            <a:endParaRPr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全部按规定时限、格式规范答复申请人</a:t>
            </a:r>
            <a:endParaRPr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</p:txBody>
      </p:sp>
      <p:pic>
        <p:nvPicPr>
          <p:cNvPr id="5122" name="Picture 2" descr="C:\Users\ADMINI~1\AppData\Local\Temp\WeChat Files\591ca75a0493f334eac3fc7cc8066a2.png"/>
          <p:cNvPicPr>
            <a:picLocks noChangeAspect="true" noChangeArrowheads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4139678" y="2048076"/>
            <a:ext cx="7695223" cy="271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标注 6"/>
          <p:cNvSpPr/>
          <p:nvPr/>
        </p:nvSpPr>
        <p:spPr>
          <a:xfrm>
            <a:off x="873220" y="424872"/>
            <a:ext cx="5980871" cy="922216"/>
          </a:xfrm>
          <a:prstGeom prst="wedgeRectCallout">
            <a:avLst/>
          </a:prstGeom>
          <a:solidFill>
            <a:srgbClr val="0066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true"/>
          <p:nvPr/>
        </p:nvSpPr>
        <p:spPr>
          <a:xfrm>
            <a:off x="883136" y="499008"/>
            <a:ext cx="597095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ClrTx/>
              <a:buSzTx/>
              <a:buNone/>
            </a:pPr>
            <a:r>
              <a:rPr lang="zh-CN" alt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加强政务公开平台建设</a:t>
            </a:r>
            <a:endParaRPr lang="zh-CN" altLang="en-US" sz="4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黑体" panose="02010609060101010101" charset="-122"/>
            </a:endParaRPr>
          </a:p>
        </p:txBody>
      </p:sp>
      <p:sp>
        <p:nvSpPr>
          <p:cNvPr id="6" name="流程图: 内部贮存 5"/>
          <p:cNvSpPr/>
          <p:nvPr/>
        </p:nvSpPr>
        <p:spPr>
          <a:xfrm>
            <a:off x="-635" y="1757968"/>
            <a:ext cx="12193588" cy="5201632"/>
          </a:xfrm>
          <a:prstGeom prst="flowChartInternalStorage">
            <a:avLst/>
          </a:prstGeom>
          <a:solidFill>
            <a:schemeClr val="bg2">
              <a:lumMod val="75000"/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true"/>
          <p:nvPr/>
        </p:nvSpPr>
        <p:spPr>
          <a:xfrm>
            <a:off x="1653540" y="2598420"/>
            <a:ext cx="1040511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 fontAlgn="auto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  </a:t>
            </a:r>
            <a:r>
              <a:rPr 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市应急管理局高度重视网站建设工作，成立了分管局长为组长，办公室主任为副组长、业务部门的负责同志为小组成员的信息公开领导小组。领导小组下设办公室，具体负责政务公开的网站平台日常管理和协调工作，并定期向领导小组汇报工作进展，制定发布工作规划并落实信息发布审核责任制，形成统一领导，办公室主抓，其余部门各负其责，齐抓共管的格局。</a:t>
            </a:r>
            <a:endParaRPr lang="zh-C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标注 6"/>
          <p:cNvSpPr/>
          <p:nvPr/>
        </p:nvSpPr>
        <p:spPr>
          <a:xfrm>
            <a:off x="873220" y="424872"/>
            <a:ext cx="5980871" cy="922216"/>
          </a:xfrm>
          <a:prstGeom prst="wedgeRectCallout">
            <a:avLst/>
          </a:prstGeom>
          <a:solidFill>
            <a:srgbClr val="0066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true"/>
          <p:nvPr/>
        </p:nvSpPr>
        <p:spPr>
          <a:xfrm>
            <a:off x="883136" y="499008"/>
            <a:ext cx="5970955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ClrTx/>
              <a:buSzTx/>
              <a:buNone/>
            </a:pPr>
            <a:r>
              <a:rPr lang="zh-CN" alt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确保监督保障取得实效</a:t>
            </a:r>
            <a:endParaRPr altLang="zh-CN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黑体" panose="02010609060101010101" charset="-122"/>
            </a:endParaRPr>
          </a:p>
        </p:txBody>
      </p:sp>
      <p:sp>
        <p:nvSpPr>
          <p:cNvPr id="6" name="流程图: 内部贮存 5"/>
          <p:cNvSpPr/>
          <p:nvPr/>
        </p:nvSpPr>
        <p:spPr>
          <a:xfrm>
            <a:off x="0" y="1666528"/>
            <a:ext cx="12193588" cy="5354032"/>
          </a:xfrm>
          <a:prstGeom prst="flowChartInternalStorage">
            <a:avLst/>
          </a:prstGeom>
          <a:solidFill>
            <a:schemeClr val="bg2">
              <a:lumMod val="75000"/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true"/>
          <p:nvPr/>
        </p:nvSpPr>
        <p:spPr>
          <a:xfrm>
            <a:off x="5182235" y="2404745"/>
            <a:ext cx="692975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1.</a:t>
            </a: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编制了《市应急管理局信息公开指南》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2.</a:t>
            </a: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明确了政务公开工作流程</a:t>
            </a:r>
            <a:endParaRPr lang="zh-CN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3.</a:t>
            </a: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进一步规范政务信息公开工作</a:t>
            </a:r>
            <a:endParaRPr lang="zh-CN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</p:txBody>
      </p:sp>
      <p:pic>
        <p:nvPicPr>
          <p:cNvPr id="2" name="图片 1" descr="2023-12-15_10-12-53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593850" y="3766185"/>
            <a:ext cx="4803140" cy="3254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标注 6"/>
          <p:cNvSpPr/>
          <p:nvPr/>
        </p:nvSpPr>
        <p:spPr>
          <a:xfrm>
            <a:off x="873220" y="424872"/>
            <a:ext cx="5990567" cy="922216"/>
          </a:xfrm>
          <a:prstGeom prst="wedgeRectCallout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true"/>
          <p:nvPr/>
        </p:nvSpPr>
        <p:spPr>
          <a:xfrm>
            <a:off x="820613" y="499008"/>
            <a:ext cx="6043174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ClrTx/>
              <a:buSzTx/>
              <a:buNone/>
            </a:pPr>
            <a:r>
              <a:rPr lang="zh-CN" alt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主动公开政府信息情况</a:t>
            </a:r>
            <a:endParaRPr altLang="zh-CN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黑体" panose="02010609060101010101" charset="-122"/>
            </a:endParaRPr>
          </a:p>
        </p:txBody>
      </p:sp>
      <p:sp>
        <p:nvSpPr>
          <p:cNvPr id="6" name="流程图: 内部贮存 5"/>
          <p:cNvSpPr/>
          <p:nvPr/>
        </p:nvSpPr>
        <p:spPr>
          <a:xfrm>
            <a:off x="0" y="1656368"/>
            <a:ext cx="12193588" cy="5201632"/>
          </a:xfrm>
          <a:prstGeom prst="flowChartInternalStorage">
            <a:avLst/>
          </a:prstGeom>
          <a:solidFill>
            <a:schemeClr val="bg2">
              <a:lumMod val="75000"/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2023-12-15_10-17-23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3360420" y="2340610"/>
            <a:ext cx="6313170" cy="4507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标注 6"/>
          <p:cNvSpPr/>
          <p:nvPr/>
        </p:nvSpPr>
        <p:spPr>
          <a:xfrm>
            <a:off x="873220" y="424872"/>
            <a:ext cx="9935456" cy="922216"/>
          </a:xfrm>
          <a:prstGeom prst="wedgeRectCallout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true"/>
          <p:nvPr/>
        </p:nvSpPr>
        <p:spPr>
          <a:xfrm>
            <a:off x="883135" y="499008"/>
            <a:ext cx="9925541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ClrTx/>
              <a:buSzTx/>
              <a:buNone/>
            </a:pPr>
            <a:r>
              <a:rPr lang="zh-CN" altLang="zh-CN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政府信息公开行政复议、行政诉讼情况</a:t>
            </a:r>
            <a:endParaRPr altLang="zh-CN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黑体" panose="02010609060101010101" charset="-122"/>
            </a:endParaRPr>
          </a:p>
        </p:txBody>
      </p:sp>
      <p:sp>
        <p:nvSpPr>
          <p:cNvPr id="6" name="流程图: 内部贮存 5"/>
          <p:cNvSpPr/>
          <p:nvPr/>
        </p:nvSpPr>
        <p:spPr>
          <a:xfrm>
            <a:off x="0" y="1655098"/>
            <a:ext cx="12193588" cy="4056678"/>
          </a:xfrm>
          <a:prstGeom prst="flowChartInternalStorage">
            <a:avLst/>
          </a:prstGeom>
          <a:solidFill>
            <a:schemeClr val="bg2">
              <a:lumMod val="75000"/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true"/>
          <p:nvPr/>
        </p:nvSpPr>
        <p:spPr>
          <a:xfrm>
            <a:off x="1631315" y="3168015"/>
            <a:ext cx="7795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l"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  <a:sym typeface="+mn-ea"/>
              </a:rPr>
              <a:t>2022年，未收到公开行政复议、行政诉讼</a:t>
            </a:r>
            <a:endParaRPr lang="en-US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流程图: 内部贮存 5"/>
          <p:cNvSpPr/>
          <p:nvPr/>
        </p:nvSpPr>
        <p:spPr>
          <a:xfrm>
            <a:off x="0" y="1609478"/>
            <a:ext cx="12193588" cy="5381872"/>
          </a:xfrm>
          <a:prstGeom prst="flowChartInternalStorage">
            <a:avLst/>
          </a:prstGeom>
          <a:solidFill>
            <a:schemeClr val="bg2">
              <a:lumMod val="75000"/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7" name="矩形标注 6"/>
          <p:cNvSpPr/>
          <p:nvPr/>
        </p:nvSpPr>
        <p:spPr>
          <a:xfrm>
            <a:off x="1535048" y="2490764"/>
            <a:ext cx="2749656" cy="922216"/>
          </a:xfrm>
          <a:prstGeom prst="wedgeRectCallout">
            <a:avLst/>
          </a:prstGeom>
          <a:solidFill>
            <a:srgbClr val="0066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true"/>
          <p:nvPr/>
        </p:nvSpPr>
        <p:spPr>
          <a:xfrm>
            <a:off x="1544964" y="2564900"/>
            <a:ext cx="2612418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ClrTx/>
              <a:buSzTx/>
              <a:buNone/>
            </a:pPr>
            <a:r>
              <a:rPr lang="zh-CN" alt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主要问题</a:t>
            </a:r>
            <a:endParaRPr altLang="zh-CN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黑体" panose="02010609060101010101" charset="-122"/>
            </a:endParaRPr>
          </a:p>
        </p:txBody>
      </p:sp>
      <p:sp>
        <p:nvSpPr>
          <p:cNvPr id="11" name="矩形标注 10"/>
          <p:cNvSpPr/>
          <p:nvPr/>
        </p:nvSpPr>
        <p:spPr>
          <a:xfrm>
            <a:off x="1523688" y="434478"/>
            <a:ext cx="6963087" cy="922216"/>
          </a:xfrm>
          <a:prstGeom prst="wedgeRectCallout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8"/>
          <p:cNvSpPr txBox="true"/>
          <p:nvPr/>
        </p:nvSpPr>
        <p:spPr>
          <a:xfrm>
            <a:off x="1305004" y="508614"/>
            <a:ext cx="7502772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ClrTx/>
              <a:buSzTx/>
              <a:buNone/>
            </a:pPr>
            <a:r>
              <a:rPr lang="zh-CN" altLang="zh-CN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存在的主要问题及改进情况</a:t>
            </a:r>
            <a:endParaRPr altLang="zh-CN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黑体" panose="02010609060101010101" charset="-122"/>
            </a:endParaRPr>
          </a:p>
        </p:txBody>
      </p:sp>
      <p:sp>
        <p:nvSpPr>
          <p:cNvPr id="8" name="矩形标注 7"/>
          <p:cNvSpPr/>
          <p:nvPr/>
        </p:nvSpPr>
        <p:spPr>
          <a:xfrm>
            <a:off x="7240523" y="2490764"/>
            <a:ext cx="2749656" cy="922216"/>
          </a:xfrm>
          <a:prstGeom prst="wedgeRectCallout">
            <a:avLst/>
          </a:prstGeom>
          <a:solidFill>
            <a:srgbClr val="0066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8"/>
          <p:cNvSpPr txBox="true"/>
          <p:nvPr/>
        </p:nvSpPr>
        <p:spPr>
          <a:xfrm>
            <a:off x="7250439" y="2564900"/>
            <a:ext cx="2612418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ClrTx/>
              <a:buSzTx/>
              <a:buNone/>
            </a:pPr>
            <a:r>
              <a:rPr lang="zh-CN" alt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改进情况</a:t>
            </a:r>
            <a:endParaRPr altLang="zh-CN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黑体" panose="02010609060101010101" charset="-122"/>
            </a:endParaRPr>
          </a:p>
        </p:txBody>
      </p:sp>
      <p:sp>
        <p:nvSpPr>
          <p:cNvPr id="2" name="TextBox 1"/>
          <p:cNvSpPr txBox="true"/>
          <p:nvPr/>
        </p:nvSpPr>
        <p:spPr>
          <a:xfrm>
            <a:off x="7250439" y="4502252"/>
            <a:ext cx="38195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加强系统学习</a:t>
            </a:r>
            <a:endParaRPr lang="en-US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落实专人专管</a:t>
            </a:r>
            <a:endParaRPr lang="zh-CN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13" name="TextBox 12"/>
          <p:cNvSpPr txBox="true"/>
          <p:nvPr/>
        </p:nvSpPr>
        <p:spPr>
          <a:xfrm>
            <a:off x="1544964" y="4502252"/>
            <a:ext cx="38195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政策把握欠缺</a:t>
            </a:r>
            <a:endParaRPr lang="en-US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《</a:t>
            </a: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条例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》</a:t>
            </a: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理解不够</a:t>
            </a:r>
            <a:endParaRPr lang="zh-CN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自定义 107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4343"/>
      </a:accent1>
      <a:accent2>
        <a:srgbClr val="009EA2"/>
      </a:accent2>
      <a:accent3>
        <a:srgbClr val="652C6E"/>
      </a:accent3>
      <a:accent4>
        <a:srgbClr val="FBEC85"/>
      </a:accent4>
      <a:accent5>
        <a:srgbClr val="FF7F01"/>
      </a:accent5>
      <a:accent6>
        <a:srgbClr val="9D09D1"/>
      </a:accent6>
      <a:hlink>
        <a:srgbClr val="1286C9"/>
      </a:hlink>
      <a:folHlink>
        <a:srgbClr val="A8C2E7"/>
      </a:folHlink>
    </a:clrScheme>
    <a:fontScheme name="Century Gothic">
      <a:majorFont>
        <a:latin typeface="Century Gothic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751</Words>
  <Application>WPS 演示</Application>
  <PresentationFormat>自定义</PresentationFormat>
  <Paragraphs>47</Paragraphs>
  <Slides>10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6" baseType="lpstr">
      <vt:lpstr>Arial</vt:lpstr>
      <vt:lpstr>宋体</vt:lpstr>
      <vt:lpstr>Wingdings</vt:lpstr>
      <vt:lpstr>Arial</vt:lpstr>
      <vt:lpstr>Nimbus Roman No9 L</vt:lpstr>
      <vt:lpstr>Segoe UI Light</vt:lpstr>
      <vt:lpstr>Noto Music</vt:lpstr>
      <vt:lpstr>微软雅黑</vt:lpstr>
      <vt:lpstr>Segoe UI Light</vt:lpstr>
      <vt:lpstr>Century Gothic</vt:lpstr>
      <vt:lpstr>URW Bookman</vt:lpstr>
      <vt:lpstr>方正小标宋简体</vt:lpstr>
      <vt:lpstr>黑体</vt:lpstr>
      <vt:lpstr>方正黑体_GBK</vt:lpstr>
      <vt:lpstr>楷体</vt:lpstr>
      <vt:lpstr>方正楷体_GBK</vt:lpstr>
      <vt:lpstr>仿宋</vt:lpstr>
      <vt:lpstr>宋体</vt:lpstr>
      <vt:lpstr>Arial Unicode MS</vt:lpstr>
      <vt:lpstr>Calibri</vt:lpstr>
      <vt:lpstr>DejaVu Sans</vt:lpstr>
      <vt:lpstr>方正书宋_GBK</vt:lpstr>
      <vt:lpstr>方正仿宋_GBK</vt:lpstr>
      <vt:lpstr>Standard Symbols PS</vt:lpstr>
      <vt:lpstr>微软雅黑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 PLUS</dc:creator>
  <cp:lastModifiedBy>user</cp:lastModifiedBy>
  <cp:revision>421</cp:revision>
  <dcterms:created xsi:type="dcterms:W3CDTF">2023-12-15T02:22:04Z</dcterms:created>
  <dcterms:modified xsi:type="dcterms:W3CDTF">2023-12-15T02:22:04Z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  <property fmtid="{D5CDD505-2E9C-101B-9397-08002B2CF9AE}" pid="3" name="KSOProductBuildVer">
    <vt:lpwstr>2052-11.8.2.10337</vt:lpwstr>
  </property>
</Properties>
</file>