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81" r:id="rId3"/>
    <p:sldId id="319" r:id="rId4"/>
    <p:sldId id="340" r:id="rId6"/>
    <p:sldId id="330" r:id="rId7"/>
    <p:sldId id="336" r:id="rId8"/>
    <p:sldId id="338" r:id="rId9"/>
    <p:sldId id="334" r:id="rId10"/>
    <p:sldId id="332" r:id="rId11"/>
    <p:sldId id="339" r:id="rId12"/>
    <p:sldId id="335" r:id="rId13"/>
  </p:sldIdLst>
  <p:sldSz cx="1219327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  <a:srgbClr val="DC243F"/>
    <a:srgbClr val="E73A1C"/>
    <a:srgbClr val="308DA2"/>
    <a:srgbClr val="242424"/>
    <a:srgbClr val="D34328"/>
    <a:srgbClr val="F4A628"/>
    <a:srgbClr val="2C3533"/>
    <a:srgbClr val="553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94646"/>
  </p:normalViewPr>
  <p:slideViewPr>
    <p:cSldViewPr snapToGrid="0" snapToObjects="1">
      <p:cViewPr>
        <p:scale>
          <a:sx n="100" d="100"/>
          <a:sy n="100" d="100"/>
        </p:scale>
        <p:origin x="-948" y="-606"/>
      </p:cViewPr>
      <p:guideLst>
        <p:guide orient="horz" pos="222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6EE2-E416-534D-A38E-36FCDFBAE2A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EB31-7C84-7045-8BFC-EA6955735D6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514" y="1143000"/>
            <a:ext cx="54869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 userDrawn="true"/>
        </p:nvSpPr>
        <p:spPr>
          <a:xfrm>
            <a:off x="4143155" y="4093452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6" name="图片 5">
            <a:hlinkClick r:id="rId2"/>
          </p:cNvPr>
          <p:cNvPicPr>
            <a:picLocks noChangeAspect="true"/>
          </p:cNvPicPr>
          <p:nvPr userDrawn="true"/>
        </p:nvPicPr>
        <p:blipFill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4267200" y="2862560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true"/>
        </p:nvSpPr>
        <p:spPr>
          <a:xfrm>
            <a:off x="440661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true"/>
        </p:nvSpPr>
        <p:spPr>
          <a:xfrm>
            <a:off x="2858045" y="841948"/>
            <a:ext cx="1336033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true"/>
        </p:nvSpPr>
        <p:spPr>
          <a:xfrm>
            <a:off x="4395623" y="841948"/>
            <a:ext cx="3612598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Gothic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en-US" altLang="zh-CN" sz="1335" dirty="0" err="1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  <a:endParaRPr lang="zh-CN" altLang="en-US" sz="1335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r>
              <a:rPr lang="zh-CN" altLang="en-US" sz="1335" dirty="0" smtClean="0">
                <a:solidFill>
                  <a:prstClr val="white"/>
                </a:solidFill>
              </a:rPr>
              <a:t> 部分</a:t>
            </a:r>
            <a:r>
              <a:rPr lang="zh-CN" altLang="en-US" sz="1335" dirty="0">
                <a:solidFill>
                  <a:prstClr val="white"/>
                </a:solidFill>
              </a:rPr>
              <a:t>设计灵感与元素来源于网络</a:t>
            </a:r>
            <a:endParaRPr lang="zh-CN" altLang="en-US" sz="1335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</a:t>
            </a:r>
            <a:r>
              <a:rPr lang="zh-CN" altLang="en-US" sz="1335" dirty="0" smtClean="0">
                <a:solidFill>
                  <a:prstClr val="white"/>
                </a:solidFill>
              </a:rPr>
              <a:t>联系 </a:t>
            </a:r>
            <a:r>
              <a:rPr lang="zh-CN" altLang="en-US" sz="1335" dirty="0" smtClean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" name="矩形 5"/>
          <p:cNvSpPr/>
          <p:nvPr userDrawn="true"/>
        </p:nvSpPr>
        <p:spPr>
          <a:xfrm>
            <a:off x="440661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5845" y="2372199"/>
            <a:ext cx="9229969" cy="18565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true"/>
          <p:nvPr/>
        </p:nvSpPr>
        <p:spPr>
          <a:xfrm>
            <a:off x="954404" y="2608590"/>
            <a:ext cx="102838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沈阳市</a:t>
            </a:r>
            <a:r>
              <a:rPr 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应急管理</a:t>
            </a:r>
            <a:r>
              <a:rPr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局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  <a:cs typeface="黑体" panose="02010609060101010101" charset="-122"/>
            </a:endParaRPr>
          </a:p>
          <a:p>
            <a:pPr algn="ctr"/>
            <a:r>
              <a:rPr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202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1</a:t>
            </a:r>
            <a:r>
              <a:rPr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年政府信息公开工作年度报告</a:t>
            </a:r>
            <a:endParaRPr kumimoji="1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-2592" y="4739697"/>
            <a:ext cx="5621365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-438150" y="4808028"/>
            <a:ext cx="6463326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其他需要报告的事项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5789295"/>
            <a:ext cx="12193588" cy="800100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34335" y="5928360"/>
            <a:ext cx="69500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本年度未收取依申请公开事项信息处理费。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256344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7" y="499008"/>
            <a:ext cx="255353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总体情况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76052"/>
            <a:ext cx="12193588" cy="4628685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1561596" y="2867828"/>
            <a:ext cx="9069389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  <a:cs typeface="微软雅黑" panose="020B0503020204020204" charset="-122"/>
              </a:rPr>
              <a:t>   </a:t>
            </a:r>
            <a:r>
              <a:rPr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2021年，市应急管理局认真贯彻落实国务院办公厅、省、市关于政府信息公开的相关要求，紧紧围绕应急管理和安全生产工作以及公众关注关切，依法、及时、准确地公开政府信息，切实有效促进了政府信息公开工作有序开展。</a:t>
            </a:r>
            <a:endParaRPr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加强主动公开工作力度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zh-CN" dirty="0" smtClean="0"/>
          </a:p>
        </p:txBody>
      </p:sp>
      <p:sp>
        <p:nvSpPr>
          <p:cNvPr id="2" name="TextBox 1"/>
          <p:cNvSpPr txBox="true"/>
          <p:nvPr/>
        </p:nvSpPr>
        <p:spPr>
          <a:xfrm>
            <a:off x="6508040" y="2590456"/>
            <a:ext cx="556230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</a:t>
            </a:r>
            <a:r>
              <a:rPr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2021年，局门户网站发布信息2677条，局微博发布信息262条，微信公众号推送信息146条，单日阅读量6000+人次。同时，不断拓宽主动公开形式，加强与中国应急管理报、人民日报、新闻头条、986电台等媒体合作，联动开设应急专栏等栏目，加强信息公开宣传。</a:t>
            </a:r>
            <a:endParaRPr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4" name="图片 3" descr="2023-12-15_10-40-1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970" y="2808605"/>
            <a:ext cx="5189220" cy="3456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6523003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6513087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提高依申请公开办理质量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true"/>
          <p:nvPr/>
        </p:nvSpPr>
        <p:spPr>
          <a:xfrm>
            <a:off x="1600029" y="5075866"/>
            <a:ext cx="89935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2021年，共收到和受理政府信息公开申请18件，均按规定时间办结，按时办结率100%。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5122" name="Picture 2" descr="C:\Users\ADMINI~1\AppData\Local\Temp\WeChat Files\591ca75a0493f334eac3fc7cc8066a2.png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4139678" y="2048076"/>
            <a:ext cx="7695223" cy="27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59709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加强政务公开平台建设</a:t>
            </a:r>
            <a:endParaRPr lang="zh-CN" altLang="en-US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-635" y="17579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true"/>
          <p:nvPr/>
        </p:nvSpPr>
        <p:spPr>
          <a:xfrm>
            <a:off x="1644015" y="2793365"/>
            <a:ext cx="10405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</a:t>
            </a:r>
            <a:r>
              <a:rPr 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强化网站建设运行，根据省、市要求做好网站信息资源库建设，完成栏目调整和信息资源库目录绑定和信息推送入库归集工作。落实安全保障机制，定期开展网络安全自查，确保平台平稳运行。加强政务微博微信、官方抖音号等政务新媒体平台管理，落实专人运维。设立沈阳应急户外媒体，充分运用公交车、地铁电视等户外电视显示屏优势，进一步打造具有传播力的户外应急宣传平台。截至目前，“沈阳应急微信平台粉丝数量分别达17万+人。</a:t>
            </a:r>
            <a:endParaRPr 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确保监督保障取得实效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3193"/>
            <a:ext cx="12193588" cy="53540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true"/>
          <p:nvPr/>
        </p:nvSpPr>
        <p:spPr>
          <a:xfrm>
            <a:off x="5182235" y="2404745"/>
            <a:ext cx="69297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1.</a:t>
            </a:r>
            <a:r>
              <a:rPr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制定印发2021年政务公开实施方案</a:t>
            </a:r>
            <a:endParaRPr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2.</a:t>
            </a:r>
            <a:r>
              <a:rPr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严格执行信息公开审查要求</a:t>
            </a:r>
            <a:endParaRPr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3.</a:t>
            </a:r>
            <a:r>
              <a:rPr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定期开展自查并落实整改</a:t>
            </a:r>
            <a:endParaRPr 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3" name="图片 2" descr="2023-12-15_10-38-20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855" y="3769360"/>
            <a:ext cx="6327140" cy="3237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9056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20613" y="499008"/>
            <a:ext cx="6043174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主动公开政府信息情况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2023-12-15_10-36-2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451860" y="2336165"/>
            <a:ext cx="6256655" cy="4502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9935456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5" y="499008"/>
            <a:ext cx="9925541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政府信息公开行政复议、行政诉讼情况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5098"/>
            <a:ext cx="12193588" cy="4056678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true"/>
          <p:nvPr/>
        </p:nvSpPr>
        <p:spPr>
          <a:xfrm>
            <a:off x="1631315" y="3168015"/>
            <a:ext cx="7795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  <a:sym typeface="+mn-ea"/>
              </a:rPr>
              <a:t>2021年，未收到公开行政复议、行政诉讼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内部贮存 5"/>
          <p:cNvSpPr/>
          <p:nvPr/>
        </p:nvSpPr>
        <p:spPr>
          <a:xfrm>
            <a:off x="0" y="1620273"/>
            <a:ext cx="12193588" cy="538187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535048" y="2490764"/>
            <a:ext cx="2749656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1544964" y="2564900"/>
            <a:ext cx="261241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主要问题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523688" y="434478"/>
            <a:ext cx="696308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8"/>
          <p:cNvSpPr txBox="true"/>
          <p:nvPr/>
        </p:nvSpPr>
        <p:spPr>
          <a:xfrm>
            <a:off x="1305004" y="508614"/>
            <a:ext cx="750277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存在的主要问题及改进情况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7240523" y="2490764"/>
            <a:ext cx="2749656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8"/>
          <p:cNvSpPr txBox="true"/>
          <p:nvPr/>
        </p:nvSpPr>
        <p:spPr>
          <a:xfrm>
            <a:off x="7250439" y="2564900"/>
            <a:ext cx="261241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改进情况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2" name="TextBox 1"/>
          <p:cNvSpPr txBox="true"/>
          <p:nvPr/>
        </p:nvSpPr>
        <p:spPr>
          <a:xfrm>
            <a:off x="7240270" y="3609340"/>
            <a:ext cx="484314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ts val="4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一是加大公开力度，不断深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indent="0" algn="l" fontAlgn="auto">
              <a:lnSpc>
                <a:spcPts val="4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化主动公开；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indent="0" algn="l" fontAlgn="auto">
              <a:lnSpc>
                <a:spcPts val="4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二是创新公开方式，不断深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indent="0" algn="l" fontAlgn="auto">
              <a:lnSpc>
                <a:spcPts val="4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化公开实效；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indent="0" algn="l" fontAlgn="auto">
              <a:lnSpc>
                <a:spcPts val="4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三是加强队伍建设，不断深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indent="0" algn="l" fontAlgn="auto">
              <a:lnSpc>
                <a:spcPts val="4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化工作合力。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3" name="TextBox 12"/>
          <p:cNvSpPr txBox="true"/>
          <p:nvPr/>
        </p:nvSpPr>
        <p:spPr>
          <a:xfrm>
            <a:off x="1534795" y="3609340"/>
            <a:ext cx="469836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一是重点领域信息公开还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 fontAlgn="auto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不够具体、全面；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 fontAlgn="auto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二是政务公开实效有待进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 fontAlgn="auto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一步增强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；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 fontAlgn="auto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三是政务公开能力建设有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 fontAlgn="auto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待进一步提升。</a:t>
            </a:r>
            <a:endParaRPr lang="zh-CN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07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4343"/>
      </a:accent1>
      <a:accent2>
        <a:srgbClr val="009EA2"/>
      </a:accent2>
      <a:accent3>
        <a:srgbClr val="652C6E"/>
      </a:accent3>
      <a:accent4>
        <a:srgbClr val="FBEC85"/>
      </a:accent4>
      <a:accent5>
        <a:srgbClr val="FF7F01"/>
      </a:accent5>
      <a:accent6>
        <a:srgbClr val="9D09D1"/>
      </a:accent6>
      <a:hlink>
        <a:srgbClr val="1286C9"/>
      </a:hlink>
      <a:folHlink>
        <a:srgbClr val="A8C2E7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WPS 演示</Application>
  <PresentationFormat>自定义</PresentationFormat>
  <Paragraphs>56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Nimbus Roman No9 L</vt:lpstr>
      <vt:lpstr>Segoe UI Light</vt:lpstr>
      <vt:lpstr>Noto Music</vt:lpstr>
      <vt:lpstr>微软雅黑</vt:lpstr>
      <vt:lpstr>Segoe UI Light</vt:lpstr>
      <vt:lpstr>Century Gothic</vt:lpstr>
      <vt:lpstr>URW Bookman</vt:lpstr>
      <vt:lpstr>方正小标宋简体</vt:lpstr>
      <vt:lpstr>黑体</vt:lpstr>
      <vt:lpstr>方正黑体_GBK</vt:lpstr>
      <vt:lpstr>楷体</vt:lpstr>
      <vt:lpstr>方正楷体_GBK</vt:lpstr>
      <vt:lpstr>仿宋</vt:lpstr>
      <vt:lpstr>宋体</vt:lpstr>
      <vt:lpstr>Arial Unicode MS</vt:lpstr>
      <vt:lpstr>Calibri</vt:lpstr>
      <vt:lpstr>DejaVu Sans</vt:lpstr>
      <vt:lpstr>方正书宋_GBK</vt:lpstr>
      <vt:lpstr>方正仿宋_GBK</vt:lpstr>
      <vt:lpstr>Standard Symbols PS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user</cp:lastModifiedBy>
  <cp:revision>437</cp:revision>
  <dcterms:created xsi:type="dcterms:W3CDTF">2023-12-15T02:42:52Z</dcterms:created>
  <dcterms:modified xsi:type="dcterms:W3CDTF">2023-12-15T02:42:52Z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2052-11.8.2.10337</vt:lpwstr>
  </property>
</Properties>
</file>